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0"/>
  </p:notesMasterIdLst>
  <p:sldIdLst>
    <p:sldId id="257" r:id="rId4"/>
    <p:sldId id="259" r:id="rId5"/>
    <p:sldId id="336" r:id="rId6"/>
    <p:sldId id="340" r:id="rId7"/>
    <p:sldId id="348" r:id="rId8"/>
    <p:sldId id="381" r:id="rId9"/>
    <p:sldId id="379" r:id="rId10"/>
    <p:sldId id="389" r:id="rId11"/>
    <p:sldId id="391" r:id="rId12"/>
    <p:sldId id="380" r:id="rId13"/>
    <p:sldId id="368" r:id="rId14"/>
    <p:sldId id="376" r:id="rId15"/>
    <p:sldId id="375" r:id="rId16"/>
    <p:sldId id="370" r:id="rId17"/>
    <p:sldId id="371" r:id="rId18"/>
    <p:sldId id="356" r:id="rId19"/>
    <p:sldId id="372" r:id="rId20"/>
    <p:sldId id="384" r:id="rId21"/>
    <p:sldId id="390" r:id="rId22"/>
    <p:sldId id="385" r:id="rId23"/>
    <p:sldId id="373" r:id="rId24"/>
    <p:sldId id="388" r:id="rId25"/>
    <p:sldId id="386" r:id="rId26"/>
    <p:sldId id="383" r:id="rId27"/>
    <p:sldId id="382" r:id="rId28"/>
    <p:sldId id="3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2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p:cViewPr varScale="1">
        <p:scale>
          <a:sx n="203" d="100"/>
          <a:sy n="203" d="100"/>
        </p:scale>
        <p:origin x="2021" y="1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3A986-DF34-40D0-AC84-9DB22A41BDB5}" type="datetimeFigureOut">
              <a:rPr lang="en-US" smtClean="0"/>
              <a:t>5/19/2023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5331E-EB02-4594-834B-9080D8953CB7}" type="slidenum">
              <a:rPr lang="en-US" smtClean="0"/>
              <a:t>‹#›</a:t>
            </a:fld>
            <a:endParaRPr lang="en-US"/>
          </a:p>
        </p:txBody>
      </p:sp>
    </p:spTree>
    <p:extLst>
      <p:ext uri="{BB962C8B-B14F-4D97-AF65-F5344CB8AC3E}">
        <p14:creationId xmlns:p14="http://schemas.microsoft.com/office/powerpoint/2010/main" val="400420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5/19/2023 10:12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75510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5/19/2023 10:12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46473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TIF"/><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TIF"/><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TI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TI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TIF"/><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5.TIF"/><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T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24002"/>
            <a:ext cx="4908550" cy="3048000"/>
          </a:xfrm>
        </p:spPr>
        <p:txBody>
          <a:bodyPr/>
          <a:lstStyle/>
          <a:p>
            <a:r>
              <a:rPr lang="en-US" dirty="0"/>
              <a:t>Demographic Study Summary</a:t>
            </a:r>
          </a:p>
        </p:txBody>
      </p:sp>
      <p:sp>
        <p:nvSpPr>
          <p:cNvPr id="3" name="Subtitle 2"/>
          <p:cNvSpPr>
            <a:spLocks noGrp="1"/>
          </p:cNvSpPr>
          <p:nvPr>
            <p:ph type="subTitle" idx="1"/>
          </p:nvPr>
        </p:nvSpPr>
        <p:spPr>
          <a:xfrm>
            <a:off x="730249" y="4344988"/>
            <a:ext cx="7681913" cy="1370012"/>
          </a:xfrm>
        </p:spPr>
        <p:txBody>
          <a:bodyPr>
            <a:normAutofit/>
          </a:bodyPr>
          <a:lstStyle/>
          <a:p>
            <a:r>
              <a:rPr lang="en-US" dirty="0"/>
              <a:t>Preston Smith</a:t>
            </a:r>
          </a:p>
          <a:p>
            <a:r>
              <a:rPr lang="en-US" dirty="0"/>
              <a:t>Principal Owner</a:t>
            </a:r>
          </a:p>
          <a:p>
            <a:r>
              <a:rPr lang="en-US" dirty="0"/>
              <a:t>Business Information Services, LLC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9" name="TextBox 8">
            <a:extLst>
              <a:ext uri="{FF2B5EF4-FFF2-40B4-BE49-F238E27FC236}">
                <a16:creationId xmlns:a16="http://schemas.microsoft.com/office/drawing/2014/main" id="{2C084BFE-2915-922B-2F24-E0EA405DA1CF}"/>
              </a:ext>
            </a:extLst>
          </p:cNvPr>
          <p:cNvSpPr txBox="1"/>
          <p:nvPr/>
        </p:nvSpPr>
        <p:spPr>
          <a:xfrm>
            <a:off x="4341520" y="1600200"/>
            <a:ext cx="4573880" cy="2700611"/>
          </a:xfrm>
          <a:prstGeom prst="rect">
            <a:avLst/>
          </a:prstGeom>
          <a:noFill/>
        </p:spPr>
        <p:txBody>
          <a:bodyPr wrap="square">
            <a:spAutoFit/>
          </a:bodyPr>
          <a:lstStyle/>
          <a:p>
            <a:pPr marL="0" marR="0" indent="0" algn="l">
              <a:lnSpc>
                <a:spcPct val="119000"/>
              </a:lnSpc>
              <a:spcBef>
                <a:spcPts val="0"/>
              </a:spcBef>
              <a:spcAft>
                <a:spcPts val="600"/>
              </a:spcAft>
            </a:pPr>
            <a:r>
              <a:rPr lang="en-US" sz="2400" b="1" kern="1400" dirty="0">
                <a:ln>
                  <a:noFill/>
                </a:ln>
                <a:solidFill>
                  <a:srgbClr val="FFC000"/>
                </a:solidFill>
                <a:effectLst/>
                <a:latin typeface="Calibri" panose="020F0502020204030204" pitchFamily="34" charset="0"/>
              </a:rPr>
              <a:t>In 1995, there were 2,550 births in the district.  Today there are 1,626, a decrease of 36 percent. This is the largest decline in any school district that we have seen anywhere in the country. </a:t>
            </a:r>
          </a:p>
        </p:txBody>
      </p:sp>
      <p:pic>
        <p:nvPicPr>
          <p:cNvPr id="3" name="Picture 2">
            <a:extLst>
              <a:ext uri="{FF2B5EF4-FFF2-40B4-BE49-F238E27FC236}">
                <a16:creationId xmlns:a16="http://schemas.microsoft.com/office/drawing/2014/main" id="{FFC9AF20-7925-961C-63F3-5F7258CAE324}"/>
              </a:ext>
            </a:extLst>
          </p:cNvPr>
          <p:cNvPicPr>
            <a:picLocks noChangeAspect="1"/>
          </p:cNvPicPr>
          <p:nvPr/>
        </p:nvPicPr>
        <p:blipFill>
          <a:blip r:embed="rId3"/>
          <a:stretch>
            <a:fillRect/>
          </a:stretch>
        </p:blipFill>
        <p:spPr>
          <a:xfrm>
            <a:off x="228600" y="862999"/>
            <a:ext cx="3429000" cy="5772151"/>
          </a:xfrm>
          <a:prstGeom prst="rect">
            <a:avLst/>
          </a:prstGeom>
        </p:spPr>
      </p:pic>
      <p:sp>
        <p:nvSpPr>
          <p:cNvPr id="4" name="Title 1">
            <a:extLst>
              <a:ext uri="{FF2B5EF4-FFF2-40B4-BE49-F238E27FC236}">
                <a16:creationId xmlns:a16="http://schemas.microsoft.com/office/drawing/2014/main" id="{5822B8DE-2AD1-429B-2ABF-7AC29F798BF1}"/>
              </a:ext>
            </a:extLst>
          </p:cNvPr>
          <p:cNvSpPr txBox="1">
            <a:spLocks/>
          </p:cNvSpPr>
          <p:nvPr/>
        </p:nvSpPr>
        <p:spPr>
          <a:xfrm>
            <a:off x="381000" y="230188"/>
            <a:ext cx="838200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a:t>Key Findings</a:t>
            </a:r>
            <a:br>
              <a:rPr lang="en-US" dirty="0"/>
            </a:br>
            <a:r>
              <a:rPr lang="en-US" dirty="0"/>
              <a:t>	                        </a:t>
            </a:r>
            <a:r>
              <a:rPr lang="en-US" sz="3600" dirty="0"/>
              <a:t>A Decreasing Birth Rate</a:t>
            </a:r>
            <a:endParaRPr lang="en-US" dirty="0"/>
          </a:p>
        </p:txBody>
      </p:sp>
    </p:spTree>
    <p:extLst>
      <p:ext uri="{BB962C8B-B14F-4D97-AF65-F5344CB8AC3E}">
        <p14:creationId xmlns:p14="http://schemas.microsoft.com/office/powerpoint/2010/main" val="32849683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7" name="TextBox 6">
            <a:extLst>
              <a:ext uri="{FF2B5EF4-FFF2-40B4-BE49-F238E27FC236}">
                <a16:creationId xmlns:a16="http://schemas.microsoft.com/office/drawing/2014/main" id="{A39DE600-032D-717C-9F3E-082BEAECDD20}"/>
              </a:ext>
            </a:extLst>
          </p:cNvPr>
          <p:cNvSpPr txBox="1"/>
          <p:nvPr/>
        </p:nvSpPr>
        <p:spPr>
          <a:xfrm>
            <a:off x="4648200" y="906461"/>
            <a:ext cx="4573880" cy="1059777"/>
          </a:xfrm>
          <a:prstGeom prst="rect">
            <a:avLst/>
          </a:prstGeom>
          <a:noFill/>
        </p:spPr>
        <p:txBody>
          <a:bodyPr wrap="square">
            <a:spAutoFit/>
          </a:bodyPr>
          <a:lstStyle/>
          <a:p>
            <a:pPr marL="0" marR="0" indent="0" algn="l">
              <a:lnSpc>
                <a:spcPct val="119000"/>
              </a:lnSpc>
              <a:spcBef>
                <a:spcPts val="0"/>
              </a:spcBef>
              <a:spcAft>
                <a:spcPts val="600"/>
              </a:spcAft>
            </a:pPr>
            <a:r>
              <a:rPr lang="en-US" sz="1800" kern="1400" dirty="0">
                <a:ln>
                  <a:noFill/>
                </a:ln>
                <a:solidFill>
                  <a:srgbClr val="FFC000"/>
                </a:solidFill>
                <a:effectLst/>
              </a:rPr>
              <a:t>The number of children under 5 years old living in the district is expected to decrease by 4.6 percent between 2022 and 2032. </a:t>
            </a:r>
            <a:endParaRPr lang="en-US" sz="1100" kern="1400" dirty="0">
              <a:ln>
                <a:noFill/>
              </a:ln>
              <a:solidFill>
                <a:srgbClr val="FFC000"/>
              </a:solidFill>
              <a:effectLst/>
            </a:endParaRPr>
          </a:p>
        </p:txBody>
      </p:sp>
      <p:pic>
        <p:nvPicPr>
          <p:cNvPr id="3" name="Picture 2">
            <a:extLst>
              <a:ext uri="{FF2B5EF4-FFF2-40B4-BE49-F238E27FC236}">
                <a16:creationId xmlns:a16="http://schemas.microsoft.com/office/drawing/2014/main" id="{047F6595-C282-B341-A6F4-8003844122EF}"/>
              </a:ext>
            </a:extLst>
          </p:cNvPr>
          <p:cNvPicPr>
            <a:picLocks noChangeAspect="1"/>
          </p:cNvPicPr>
          <p:nvPr/>
        </p:nvPicPr>
        <p:blipFill>
          <a:blip r:embed="rId3"/>
          <a:stretch>
            <a:fillRect/>
          </a:stretch>
        </p:blipFill>
        <p:spPr>
          <a:xfrm>
            <a:off x="381000" y="1219200"/>
            <a:ext cx="3582733" cy="5029200"/>
          </a:xfrm>
          <a:prstGeom prst="rect">
            <a:avLst/>
          </a:prstGeom>
        </p:spPr>
      </p:pic>
      <p:pic>
        <p:nvPicPr>
          <p:cNvPr id="4" name="Picture 3">
            <a:extLst>
              <a:ext uri="{FF2B5EF4-FFF2-40B4-BE49-F238E27FC236}">
                <a16:creationId xmlns:a16="http://schemas.microsoft.com/office/drawing/2014/main" id="{32C9D248-9CF2-B255-79CF-8FD83A633ECA}"/>
              </a:ext>
            </a:extLst>
          </p:cNvPr>
          <p:cNvPicPr>
            <a:picLocks noChangeAspect="1"/>
          </p:cNvPicPr>
          <p:nvPr/>
        </p:nvPicPr>
        <p:blipFill>
          <a:blip r:embed="rId4"/>
          <a:stretch>
            <a:fillRect/>
          </a:stretch>
        </p:blipFill>
        <p:spPr>
          <a:xfrm>
            <a:off x="4554631" y="2255243"/>
            <a:ext cx="4208369" cy="3070972"/>
          </a:xfrm>
          <a:prstGeom prst="rect">
            <a:avLst/>
          </a:prstGeom>
        </p:spPr>
      </p:pic>
    </p:spTree>
    <p:extLst>
      <p:ext uri="{BB962C8B-B14F-4D97-AF65-F5344CB8AC3E}">
        <p14:creationId xmlns:p14="http://schemas.microsoft.com/office/powerpoint/2010/main" val="17676659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7" name="TextBox 6">
            <a:extLst>
              <a:ext uri="{FF2B5EF4-FFF2-40B4-BE49-F238E27FC236}">
                <a16:creationId xmlns:a16="http://schemas.microsoft.com/office/drawing/2014/main" id="{3F03A9BC-562D-4865-226B-78E2CA83D7CB}"/>
              </a:ext>
            </a:extLst>
          </p:cNvPr>
          <p:cNvSpPr txBox="1"/>
          <p:nvPr/>
        </p:nvSpPr>
        <p:spPr>
          <a:xfrm>
            <a:off x="4189120" y="899821"/>
            <a:ext cx="4573880" cy="1821653"/>
          </a:xfrm>
          <a:prstGeom prst="rect">
            <a:avLst/>
          </a:prstGeom>
          <a:noFill/>
        </p:spPr>
        <p:txBody>
          <a:bodyPr wrap="square">
            <a:spAutoFit/>
          </a:bodyPr>
          <a:lstStyle/>
          <a:p>
            <a:pPr marL="0" marR="0" indent="0" algn="l">
              <a:lnSpc>
                <a:spcPct val="119000"/>
              </a:lnSpc>
              <a:spcBef>
                <a:spcPts val="0"/>
              </a:spcBef>
              <a:spcAft>
                <a:spcPts val="600"/>
              </a:spcAft>
            </a:pPr>
            <a:r>
              <a:rPr lang="en-US" sz="2400" kern="1400" dirty="0">
                <a:ln>
                  <a:noFill/>
                </a:ln>
                <a:solidFill>
                  <a:srgbClr val="FFC000"/>
                </a:solidFill>
                <a:effectLst/>
              </a:rPr>
              <a:t>Our data vendor predicts a decrease of 666 school-age children by 2032 compared with today, a 4.8 percent decrease. </a:t>
            </a:r>
            <a:endParaRPr lang="en-US" sz="1400" kern="1400" dirty="0">
              <a:ln>
                <a:noFill/>
              </a:ln>
              <a:solidFill>
                <a:srgbClr val="FFC000"/>
              </a:solidFill>
              <a:effectLst/>
            </a:endParaRPr>
          </a:p>
        </p:txBody>
      </p:sp>
      <p:pic>
        <p:nvPicPr>
          <p:cNvPr id="4" name="Picture 3">
            <a:extLst>
              <a:ext uri="{FF2B5EF4-FFF2-40B4-BE49-F238E27FC236}">
                <a16:creationId xmlns:a16="http://schemas.microsoft.com/office/drawing/2014/main" id="{119FE607-A631-F8FA-B169-D36D658A5469}"/>
              </a:ext>
            </a:extLst>
          </p:cNvPr>
          <p:cNvPicPr>
            <a:picLocks noChangeAspect="1"/>
          </p:cNvPicPr>
          <p:nvPr/>
        </p:nvPicPr>
        <p:blipFill>
          <a:blip r:embed="rId3"/>
          <a:stretch>
            <a:fillRect/>
          </a:stretch>
        </p:blipFill>
        <p:spPr>
          <a:xfrm>
            <a:off x="190584" y="990600"/>
            <a:ext cx="3998536" cy="5715000"/>
          </a:xfrm>
          <a:prstGeom prst="rect">
            <a:avLst/>
          </a:prstGeom>
        </p:spPr>
      </p:pic>
      <p:pic>
        <p:nvPicPr>
          <p:cNvPr id="6" name="Picture 5">
            <a:extLst>
              <a:ext uri="{FF2B5EF4-FFF2-40B4-BE49-F238E27FC236}">
                <a16:creationId xmlns:a16="http://schemas.microsoft.com/office/drawing/2014/main" id="{9A64293D-38C2-379D-F7B5-238548DCC33F}"/>
              </a:ext>
            </a:extLst>
          </p:cNvPr>
          <p:cNvPicPr>
            <a:picLocks noChangeAspect="1"/>
          </p:cNvPicPr>
          <p:nvPr/>
        </p:nvPicPr>
        <p:blipFill>
          <a:blip r:embed="rId4"/>
          <a:stretch>
            <a:fillRect/>
          </a:stretch>
        </p:blipFill>
        <p:spPr>
          <a:xfrm>
            <a:off x="4343400" y="2910768"/>
            <a:ext cx="3777323" cy="2758440"/>
          </a:xfrm>
          <a:prstGeom prst="rect">
            <a:avLst/>
          </a:prstGeom>
        </p:spPr>
      </p:pic>
    </p:spTree>
    <p:extLst>
      <p:ext uri="{BB962C8B-B14F-4D97-AF65-F5344CB8AC3E}">
        <p14:creationId xmlns:p14="http://schemas.microsoft.com/office/powerpoint/2010/main" val="19425071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Key Findings</a:t>
            </a:r>
            <a:br>
              <a:rPr lang="en-US" dirty="0"/>
            </a:br>
            <a:r>
              <a:rPr lang="en-US" dirty="0"/>
              <a:t>	</a:t>
            </a:r>
            <a:r>
              <a:rPr lang="en-US" sz="3600" dirty="0"/>
              <a:t>One demographic that is growing</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6" name="TextBox 5">
            <a:extLst>
              <a:ext uri="{FF2B5EF4-FFF2-40B4-BE49-F238E27FC236}">
                <a16:creationId xmlns:a16="http://schemas.microsoft.com/office/drawing/2014/main" id="{7000FD73-3749-69E1-F037-9D22397FF91C}"/>
              </a:ext>
            </a:extLst>
          </p:cNvPr>
          <p:cNvSpPr txBox="1"/>
          <p:nvPr/>
        </p:nvSpPr>
        <p:spPr>
          <a:xfrm>
            <a:off x="4114800" y="1752600"/>
            <a:ext cx="4572000" cy="1533497"/>
          </a:xfrm>
          <a:prstGeom prst="rect">
            <a:avLst/>
          </a:prstGeom>
          <a:noFill/>
        </p:spPr>
        <p:txBody>
          <a:bodyPr wrap="square">
            <a:spAutoFit/>
          </a:bodyPr>
          <a:lstStyle/>
          <a:p>
            <a:pPr marL="0" marR="0" indent="0" algn="l">
              <a:lnSpc>
                <a:spcPct val="119000"/>
              </a:lnSpc>
              <a:spcBef>
                <a:spcPts val="0"/>
              </a:spcBef>
              <a:spcAft>
                <a:spcPts val="600"/>
              </a:spcAft>
            </a:pPr>
            <a:r>
              <a:rPr lang="en-US" sz="2000" kern="1400" dirty="0">
                <a:ln>
                  <a:noFill/>
                </a:ln>
                <a:solidFill>
                  <a:srgbClr val="FFC000"/>
                </a:solidFill>
                <a:effectLst/>
              </a:rPr>
              <a:t>Our data vendor predicts an increase of nearly 5,000 persons older than 60 years old during the next decade, an increase of 21.2 percent.</a:t>
            </a:r>
            <a:endParaRPr lang="en-US" sz="1200" kern="1400" dirty="0">
              <a:ln>
                <a:noFill/>
              </a:ln>
              <a:solidFill>
                <a:srgbClr val="FFC000"/>
              </a:solidFill>
              <a:effectLst/>
            </a:endParaRPr>
          </a:p>
        </p:txBody>
      </p:sp>
      <p:pic>
        <p:nvPicPr>
          <p:cNvPr id="3" name="Picture 2">
            <a:extLst>
              <a:ext uri="{FF2B5EF4-FFF2-40B4-BE49-F238E27FC236}">
                <a16:creationId xmlns:a16="http://schemas.microsoft.com/office/drawing/2014/main" id="{9A3661C5-F319-2EA9-CE00-5D82B0C95B7C}"/>
              </a:ext>
            </a:extLst>
          </p:cNvPr>
          <p:cNvPicPr>
            <a:picLocks noChangeAspect="1"/>
          </p:cNvPicPr>
          <p:nvPr/>
        </p:nvPicPr>
        <p:blipFill>
          <a:blip r:embed="rId3"/>
          <a:stretch>
            <a:fillRect/>
          </a:stretch>
        </p:blipFill>
        <p:spPr>
          <a:xfrm>
            <a:off x="152400" y="1676400"/>
            <a:ext cx="3325276" cy="4648200"/>
          </a:xfrm>
          <a:prstGeom prst="rect">
            <a:avLst/>
          </a:prstGeom>
        </p:spPr>
      </p:pic>
      <p:pic>
        <p:nvPicPr>
          <p:cNvPr id="4" name="Picture 3">
            <a:extLst>
              <a:ext uri="{FF2B5EF4-FFF2-40B4-BE49-F238E27FC236}">
                <a16:creationId xmlns:a16="http://schemas.microsoft.com/office/drawing/2014/main" id="{F73EBF4A-EF7C-5B53-D8C1-553CD0A677A8}"/>
              </a:ext>
            </a:extLst>
          </p:cNvPr>
          <p:cNvPicPr>
            <a:picLocks noChangeAspect="1"/>
          </p:cNvPicPr>
          <p:nvPr/>
        </p:nvPicPr>
        <p:blipFill>
          <a:blip r:embed="rId4"/>
          <a:stretch>
            <a:fillRect/>
          </a:stretch>
        </p:blipFill>
        <p:spPr>
          <a:xfrm>
            <a:off x="3886200" y="3260805"/>
            <a:ext cx="3322320" cy="2424396"/>
          </a:xfrm>
          <a:prstGeom prst="rect">
            <a:avLst/>
          </a:prstGeom>
        </p:spPr>
      </p:pic>
    </p:spTree>
    <p:extLst>
      <p:ext uri="{BB962C8B-B14F-4D97-AF65-F5344CB8AC3E}">
        <p14:creationId xmlns:p14="http://schemas.microsoft.com/office/powerpoint/2010/main" val="646806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2289" y="756878"/>
            <a:ext cx="8592065" cy="1138773"/>
          </a:xfrm>
          <a:prstGeom prst="rect">
            <a:avLst/>
          </a:prstGeom>
          <a:noFill/>
        </p:spPr>
        <p:txBody>
          <a:bodyPr wrap="square" rtlCol="0">
            <a:spAutoFit/>
          </a:bodyPr>
          <a:lstStyle/>
          <a:p>
            <a:r>
              <a:rPr lang="en-US" sz="4000" dirty="0">
                <a:solidFill>
                  <a:srgbClr val="FFC000"/>
                </a:solidFill>
              </a:rPr>
              <a:t>When new residents search for a school</a:t>
            </a:r>
          </a:p>
          <a:p>
            <a:endParaRPr lang="en-US" sz="2800" dirty="0">
              <a:solidFill>
                <a:srgbClr val="FFFF00"/>
              </a:solidFill>
            </a:endParaRPr>
          </a:p>
        </p:txBody>
      </p:sp>
      <p:sp>
        <p:nvSpPr>
          <p:cNvPr id="6" name="TextBox 5">
            <a:extLst>
              <a:ext uri="{FF2B5EF4-FFF2-40B4-BE49-F238E27FC236}">
                <a16:creationId xmlns:a16="http://schemas.microsoft.com/office/drawing/2014/main" id="{69FDFB15-3A77-BCD6-7B02-94EE4B099E0C}"/>
              </a:ext>
            </a:extLst>
          </p:cNvPr>
          <p:cNvSpPr txBox="1"/>
          <p:nvPr/>
        </p:nvSpPr>
        <p:spPr>
          <a:xfrm>
            <a:off x="304800" y="5257800"/>
            <a:ext cx="1981200" cy="369332"/>
          </a:xfrm>
          <a:prstGeom prst="rect">
            <a:avLst/>
          </a:prstGeom>
          <a:noFill/>
        </p:spPr>
        <p:txBody>
          <a:bodyPr wrap="square" rtlCol="0">
            <a:spAutoFit/>
          </a:bodyPr>
          <a:lstStyle/>
          <a:p>
            <a:r>
              <a:rPr lang="en-US" dirty="0"/>
              <a:t>Niche.com</a:t>
            </a:r>
          </a:p>
        </p:txBody>
      </p:sp>
      <p:sp>
        <p:nvSpPr>
          <p:cNvPr id="7" name="TextBox 6">
            <a:extLst>
              <a:ext uri="{FF2B5EF4-FFF2-40B4-BE49-F238E27FC236}">
                <a16:creationId xmlns:a16="http://schemas.microsoft.com/office/drawing/2014/main" id="{DE536F82-5111-0067-35B9-0EC9D4C159BA}"/>
              </a:ext>
            </a:extLst>
          </p:cNvPr>
          <p:cNvSpPr txBox="1"/>
          <p:nvPr/>
        </p:nvSpPr>
        <p:spPr>
          <a:xfrm>
            <a:off x="3697721" y="5410200"/>
            <a:ext cx="1981200" cy="369332"/>
          </a:xfrm>
          <a:prstGeom prst="rect">
            <a:avLst/>
          </a:prstGeom>
          <a:noFill/>
        </p:spPr>
        <p:txBody>
          <a:bodyPr wrap="square" rtlCol="0">
            <a:spAutoFit/>
          </a:bodyPr>
          <a:lstStyle/>
          <a:p>
            <a:r>
              <a:rPr lang="en-US" dirty="0"/>
              <a:t>SchoolDigger.com</a:t>
            </a:r>
          </a:p>
        </p:txBody>
      </p:sp>
      <p:pic>
        <p:nvPicPr>
          <p:cNvPr id="4" name="Picture 3">
            <a:extLst>
              <a:ext uri="{FF2B5EF4-FFF2-40B4-BE49-F238E27FC236}">
                <a16:creationId xmlns:a16="http://schemas.microsoft.com/office/drawing/2014/main" id="{AF1F7DF3-0AA8-B839-32FA-8837AE119ACF}"/>
              </a:ext>
            </a:extLst>
          </p:cNvPr>
          <p:cNvPicPr>
            <a:picLocks noChangeAspect="1"/>
          </p:cNvPicPr>
          <p:nvPr/>
        </p:nvPicPr>
        <p:blipFill>
          <a:blip r:embed="rId3"/>
          <a:stretch>
            <a:fillRect/>
          </a:stretch>
        </p:blipFill>
        <p:spPr>
          <a:xfrm>
            <a:off x="76200" y="1641926"/>
            <a:ext cx="3126116" cy="3314355"/>
          </a:xfrm>
          <a:prstGeom prst="rect">
            <a:avLst/>
          </a:prstGeom>
          <a:solidFill>
            <a:schemeClr val="tx1"/>
          </a:solidFill>
        </p:spPr>
      </p:pic>
      <p:pic>
        <p:nvPicPr>
          <p:cNvPr id="8" name="Picture 7">
            <a:extLst>
              <a:ext uri="{FF2B5EF4-FFF2-40B4-BE49-F238E27FC236}">
                <a16:creationId xmlns:a16="http://schemas.microsoft.com/office/drawing/2014/main" id="{4A557C40-1CD2-ACF0-6558-E224CF850339}"/>
              </a:ext>
            </a:extLst>
          </p:cNvPr>
          <p:cNvPicPr>
            <a:picLocks noChangeAspect="1"/>
          </p:cNvPicPr>
          <p:nvPr/>
        </p:nvPicPr>
        <p:blipFill>
          <a:blip r:embed="rId4"/>
          <a:stretch>
            <a:fillRect/>
          </a:stretch>
        </p:blipFill>
        <p:spPr>
          <a:xfrm>
            <a:off x="3352800" y="1620500"/>
            <a:ext cx="3662142" cy="3749040"/>
          </a:xfrm>
          <a:prstGeom prst="rect">
            <a:avLst/>
          </a:prstGeom>
        </p:spPr>
      </p:pic>
      <p:sp>
        <p:nvSpPr>
          <p:cNvPr id="9" name="TextBox 8">
            <a:extLst>
              <a:ext uri="{FF2B5EF4-FFF2-40B4-BE49-F238E27FC236}">
                <a16:creationId xmlns:a16="http://schemas.microsoft.com/office/drawing/2014/main" id="{7EC0E523-F703-B525-8150-377327D634E7}"/>
              </a:ext>
            </a:extLst>
          </p:cNvPr>
          <p:cNvSpPr txBox="1"/>
          <p:nvPr/>
        </p:nvSpPr>
        <p:spPr>
          <a:xfrm>
            <a:off x="7191080" y="1524000"/>
            <a:ext cx="1724319" cy="1754326"/>
          </a:xfrm>
          <a:prstGeom prst="rect">
            <a:avLst/>
          </a:prstGeom>
          <a:noFill/>
        </p:spPr>
        <p:txBody>
          <a:bodyPr wrap="square" rtlCol="0">
            <a:spAutoFit/>
          </a:bodyPr>
          <a:lstStyle/>
          <a:p>
            <a:r>
              <a:rPr lang="en-US" dirty="0"/>
              <a:t>When someone does research about where to enroll their children, this is what the see. </a:t>
            </a:r>
          </a:p>
        </p:txBody>
      </p:sp>
    </p:spTree>
    <p:extLst>
      <p:ext uri="{BB962C8B-B14F-4D97-AF65-F5344CB8AC3E}">
        <p14:creationId xmlns:p14="http://schemas.microsoft.com/office/powerpoint/2010/main" val="13313523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74195"/>
          </a:xfrm>
        </p:spPr>
        <p:txBody>
          <a:bodyPr/>
          <a:lstStyle/>
          <a:p>
            <a:r>
              <a:rPr lang="en-US" dirty="0"/>
              <a:t>Key Findings</a:t>
            </a:r>
            <a:br>
              <a:rPr lang="en-US" dirty="0"/>
            </a:br>
            <a:r>
              <a:rPr lang="en-US" sz="4400" dirty="0"/>
              <a:t>Just the opposite of what you’d expect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4" name="TextBox 3"/>
          <p:cNvSpPr txBox="1"/>
          <p:nvPr/>
        </p:nvSpPr>
        <p:spPr>
          <a:xfrm>
            <a:off x="0" y="1905000"/>
            <a:ext cx="7162800" cy="3970318"/>
          </a:xfrm>
          <a:prstGeom prst="rect">
            <a:avLst/>
          </a:prstGeom>
          <a:noFill/>
        </p:spPr>
        <p:txBody>
          <a:bodyPr wrap="square" rtlCol="0">
            <a:spAutoFit/>
          </a:bodyPr>
          <a:lstStyle/>
          <a:p>
            <a:pPr lvl="1"/>
            <a:r>
              <a:rPr lang="en-US" sz="2800" dirty="0">
                <a:solidFill>
                  <a:srgbClr val="FFC000"/>
                </a:solidFill>
              </a:rPr>
              <a:t>From 2000 to 2010, the district’s population grew by 111 persons.</a:t>
            </a:r>
          </a:p>
          <a:p>
            <a:pPr lvl="1"/>
            <a:endParaRPr lang="en-US" sz="2800" dirty="0">
              <a:solidFill>
                <a:srgbClr val="FFC000"/>
              </a:solidFill>
            </a:endParaRPr>
          </a:p>
          <a:p>
            <a:pPr lvl="1"/>
            <a:r>
              <a:rPr lang="en-US" sz="2800" dirty="0">
                <a:solidFill>
                  <a:srgbClr val="FFC000"/>
                </a:solidFill>
              </a:rPr>
              <a:t>But the district’s enrollment fell by 1,323 students.</a:t>
            </a:r>
          </a:p>
          <a:p>
            <a:pPr lvl="1"/>
            <a:endParaRPr lang="en-US" sz="2800" dirty="0">
              <a:solidFill>
                <a:srgbClr val="FFC000"/>
              </a:solidFill>
            </a:endParaRPr>
          </a:p>
          <a:p>
            <a:pPr lvl="1"/>
            <a:r>
              <a:rPr lang="en-US" sz="2800" dirty="0">
                <a:solidFill>
                  <a:srgbClr val="FFC000"/>
                </a:solidFill>
              </a:rPr>
              <a:t>That means that for every 1 person who moved to the district, there were </a:t>
            </a:r>
            <a:r>
              <a:rPr lang="en-US" sz="2800" i="1" dirty="0">
                <a:solidFill>
                  <a:srgbClr val="FFC000"/>
                </a:solidFill>
              </a:rPr>
              <a:t>11.9 fewer </a:t>
            </a:r>
            <a:r>
              <a:rPr lang="en-US" sz="2800" dirty="0">
                <a:solidFill>
                  <a:srgbClr val="FFC000"/>
                </a:solidFill>
              </a:rPr>
              <a:t>students enrolled.  </a:t>
            </a:r>
          </a:p>
        </p:txBody>
      </p:sp>
    </p:spTree>
    <p:extLst>
      <p:ext uri="{BB962C8B-B14F-4D97-AF65-F5344CB8AC3E}">
        <p14:creationId xmlns:p14="http://schemas.microsoft.com/office/powerpoint/2010/main" val="18254836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1323439"/>
          </a:xfrm>
          <a:prstGeom prst="rect">
            <a:avLst/>
          </a:prstGeom>
          <a:noFill/>
        </p:spPr>
        <p:txBody>
          <a:bodyPr wrap="square" rtlCol="0">
            <a:spAutoFit/>
          </a:bodyPr>
          <a:lstStyle/>
          <a:p>
            <a:r>
              <a:rPr lang="en-US" sz="4000" dirty="0">
                <a:solidFill>
                  <a:srgbClr val="FFC000"/>
                </a:solidFill>
              </a:rPr>
              <a:t>No relationship between enrollment growth and new jobs</a:t>
            </a:r>
          </a:p>
        </p:txBody>
      </p:sp>
      <p:sp>
        <p:nvSpPr>
          <p:cNvPr id="6" name="TextBox 5"/>
          <p:cNvSpPr txBox="1"/>
          <p:nvPr/>
        </p:nvSpPr>
        <p:spPr>
          <a:xfrm>
            <a:off x="6138609" y="2135931"/>
            <a:ext cx="2929191" cy="2308324"/>
          </a:xfrm>
          <a:prstGeom prst="rect">
            <a:avLst/>
          </a:prstGeom>
          <a:noFill/>
        </p:spPr>
        <p:txBody>
          <a:bodyPr wrap="square" rtlCol="0">
            <a:spAutoFit/>
          </a:bodyPr>
          <a:lstStyle/>
          <a:p>
            <a:r>
              <a:rPr lang="en-US" sz="2400" dirty="0">
                <a:solidFill>
                  <a:srgbClr val="FFC000"/>
                </a:solidFill>
              </a:rPr>
              <a:t>In most districts, when area employment increases, so does enrollment. Not the case in this district. </a:t>
            </a:r>
          </a:p>
        </p:txBody>
      </p:sp>
      <p:pic>
        <p:nvPicPr>
          <p:cNvPr id="4" name="Picture 3">
            <a:extLst>
              <a:ext uri="{FF2B5EF4-FFF2-40B4-BE49-F238E27FC236}">
                <a16:creationId xmlns:a16="http://schemas.microsoft.com/office/drawing/2014/main" id="{481C29AE-5DE4-10AB-6D50-D0915E7D53EE}"/>
              </a:ext>
            </a:extLst>
          </p:cNvPr>
          <p:cNvPicPr>
            <a:picLocks noChangeAspect="1"/>
          </p:cNvPicPr>
          <p:nvPr/>
        </p:nvPicPr>
        <p:blipFill>
          <a:blip r:embed="rId3"/>
          <a:stretch>
            <a:fillRect/>
          </a:stretch>
        </p:blipFill>
        <p:spPr>
          <a:xfrm>
            <a:off x="228600" y="2218424"/>
            <a:ext cx="5739074" cy="4029976"/>
          </a:xfrm>
          <a:prstGeom prst="rect">
            <a:avLst/>
          </a:prstGeom>
        </p:spPr>
      </p:pic>
    </p:spTree>
    <p:extLst>
      <p:ext uri="{BB962C8B-B14F-4D97-AF65-F5344CB8AC3E}">
        <p14:creationId xmlns:p14="http://schemas.microsoft.com/office/powerpoint/2010/main" val="13885438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1323439"/>
          </a:xfrm>
          <a:prstGeom prst="rect">
            <a:avLst/>
          </a:prstGeom>
          <a:noFill/>
        </p:spPr>
        <p:txBody>
          <a:bodyPr wrap="square" rtlCol="0">
            <a:spAutoFit/>
          </a:bodyPr>
          <a:lstStyle/>
          <a:p>
            <a:r>
              <a:rPr lang="en-US" sz="4000" dirty="0">
                <a:solidFill>
                  <a:srgbClr val="FFC000"/>
                </a:solidFill>
              </a:rPr>
              <a:t>No relationships between enrollment growth and new construction</a:t>
            </a:r>
          </a:p>
        </p:txBody>
      </p:sp>
      <p:sp>
        <p:nvSpPr>
          <p:cNvPr id="7" name="TextBox 6"/>
          <p:cNvSpPr txBox="1"/>
          <p:nvPr/>
        </p:nvSpPr>
        <p:spPr>
          <a:xfrm>
            <a:off x="4264718" y="2136338"/>
            <a:ext cx="4191000" cy="2585323"/>
          </a:xfrm>
          <a:prstGeom prst="rect">
            <a:avLst/>
          </a:prstGeom>
          <a:noFill/>
        </p:spPr>
        <p:txBody>
          <a:bodyPr wrap="square" rtlCol="0">
            <a:spAutoFit/>
          </a:bodyPr>
          <a:lstStyle/>
          <a:p>
            <a:r>
              <a:rPr lang="en-US" sz="2400" b="1" dirty="0">
                <a:solidFill>
                  <a:srgbClr val="FFC000"/>
                </a:solidFill>
              </a:rPr>
              <a:t>Since 2010, there has been an average of 50 residential units  built in the district and an average </a:t>
            </a:r>
            <a:r>
              <a:rPr lang="en-US" sz="2400" b="1" i="1" dirty="0">
                <a:solidFill>
                  <a:srgbClr val="FFC000"/>
                </a:solidFill>
              </a:rPr>
              <a:t>decrease</a:t>
            </a:r>
            <a:r>
              <a:rPr lang="en-US" sz="2400" b="1" dirty="0">
                <a:solidFill>
                  <a:srgbClr val="FFC000"/>
                </a:solidFill>
              </a:rPr>
              <a:t> in the number of students of 76 per year. </a:t>
            </a:r>
          </a:p>
          <a:p>
            <a:endParaRPr lang="en-US" dirty="0"/>
          </a:p>
        </p:txBody>
      </p:sp>
      <p:pic>
        <p:nvPicPr>
          <p:cNvPr id="4" name="Picture 3">
            <a:extLst>
              <a:ext uri="{FF2B5EF4-FFF2-40B4-BE49-F238E27FC236}">
                <a16:creationId xmlns:a16="http://schemas.microsoft.com/office/drawing/2014/main" id="{F5EF6BFB-59C1-EC6A-E1F0-0563DBC75B36}"/>
              </a:ext>
            </a:extLst>
          </p:cNvPr>
          <p:cNvPicPr>
            <a:picLocks noChangeAspect="1"/>
          </p:cNvPicPr>
          <p:nvPr/>
        </p:nvPicPr>
        <p:blipFill>
          <a:blip r:embed="rId3"/>
          <a:stretch>
            <a:fillRect/>
          </a:stretch>
        </p:blipFill>
        <p:spPr>
          <a:xfrm>
            <a:off x="454393" y="2218424"/>
            <a:ext cx="3416175" cy="4410686"/>
          </a:xfrm>
          <a:prstGeom prst="rect">
            <a:avLst/>
          </a:prstGeom>
        </p:spPr>
      </p:pic>
    </p:spTree>
    <p:extLst>
      <p:ext uri="{BB962C8B-B14F-4D97-AF65-F5344CB8AC3E}">
        <p14:creationId xmlns:p14="http://schemas.microsoft.com/office/powerpoint/2010/main" val="38408246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Very unaffordable housing</a:t>
            </a:r>
          </a:p>
        </p:txBody>
      </p:sp>
      <p:pic>
        <p:nvPicPr>
          <p:cNvPr id="6" name="Picture 5">
            <a:extLst>
              <a:ext uri="{FF2B5EF4-FFF2-40B4-BE49-F238E27FC236}">
                <a16:creationId xmlns:a16="http://schemas.microsoft.com/office/drawing/2014/main" id="{52EFD845-424E-8D92-D2CA-3732087A87FF}"/>
              </a:ext>
            </a:extLst>
          </p:cNvPr>
          <p:cNvPicPr>
            <a:picLocks noChangeAspect="1"/>
          </p:cNvPicPr>
          <p:nvPr/>
        </p:nvPicPr>
        <p:blipFill>
          <a:blip r:embed="rId3"/>
          <a:stretch>
            <a:fillRect/>
          </a:stretch>
        </p:blipFill>
        <p:spPr>
          <a:xfrm>
            <a:off x="76200" y="1752601"/>
            <a:ext cx="5147372" cy="3733799"/>
          </a:xfrm>
          <a:prstGeom prst="rect">
            <a:avLst/>
          </a:prstGeom>
        </p:spPr>
      </p:pic>
      <p:pic>
        <p:nvPicPr>
          <p:cNvPr id="8" name="Picture 7">
            <a:extLst>
              <a:ext uri="{FF2B5EF4-FFF2-40B4-BE49-F238E27FC236}">
                <a16:creationId xmlns:a16="http://schemas.microsoft.com/office/drawing/2014/main" id="{885F5F6C-5DBF-2E7A-3103-412B6E86B469}"/>
              </a:ext>
            </a:extLst>
          </p:cNvPr>
          <p:cNvPicPr>
            <a:picLocks noChangeAspect="1"/>
          </p:cNvPicPr>
          <p:nvPr/>
        </p:nvPicPr>
        <p:blipFill>
          <a:blip r:embed="rId4"/>
          <a:stretch>
            <a:fillRect/>
          </a:stretch>
        </p:blipFill>
        <p:spPr>
          <a:xfrm>
            <a:off x="5257800" y="1752601"/>
            <a:ext cx="3732189" cy="2709118"/>
          </a:xfrm>
          <a:prstGeom prst="rect">
            <a:avLst/>
          </a:prstGeom>
        </p:spPr>
      </p:pic>
      <p:sp>
        <p:nvSpPr>
          <p:cNvPr id="10" name="TextBox 9">
            <a:extLst>
              <a:ext uri="{FF2B5EF4-FFF2-40B4-BE49-F238E27FC236}">
                <a16:creationId xmlns:a16="http://schemas.microsoft.com/office/drawing/2014/main" id="{358C4AE3-3859-D9B5-7745-C464AD6D0A79}"/>
              </a:ext>
            </a:extLst>
          </p:cNvPr>
          <p:cNvSpPr txBox="1"/>
          <p:nvPr/>
        </p:nvSpPr>
        <p:spPr>
          <a:xfrm>
            <a:off x="228600" y="5494867"/>
            <a:ext cx="6248400" cy="923330"/>
          </a:xfrm>
          <a:prstGeom prst="rect">
            <a:avLst/>
          </a:prstGeom>
          <a:noFill/>
        </p:spPr>
        <p:txBody>
          <a:bodyPr wrap="square">
            <a:spAutoFit/>
          </a:bodyPr>
          <a:lstStyle/>
          <a:p>
            <a:r>
              <a:rPr lang="en-US" dirty="0">
                <a:solidFill>
                  <a:srgbClr val="FFFF00"/>
                </a:solidFill>
              </a:rPr>
              <a:t>As the Affordability Index gets lower, it means it is less likely that a person of average income can afford it. Single-family house prices have nearly doubled in the district since 2013. </a:t>
            </a:r>
          </a:p>
        </p:txBody>
      </p:sp>
    </p:spTree>
    <p:extLst>
      <p:ext uri="{BB962C8B-B14F-4D97-AF65-F5344CB8AC3E}">
        <p14:creationId xmlns:p14="http://schemas.microsoft.com/office/powerpoint/2010/main" val="32355634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pic>
        <p:nvPicPr>
          <p:cNvPr id="1026" name="Picture 2">
            <a:extLst>
              <a:ext uri="{FF2B5EF4-FFF2-40B4-BE49-F238E27FC236}">
                <a16:creationId xmlns:a16="http://schemas.microsoft.com/office/drawing/2014/main" id="{644CEFEF-52B2-581B-6DE3-BFB52FC062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5872888" cy="426720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46464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a:extLst>
              <a:ext uri="{FF2B5EF4-FFF2-40B4-BE49-F238E27FC236}">
                <a16:creationId xmlns:a16="http://schemas.microsoft.com/office/drawing/2014/main" id="{6A81CD47-1B52-D0A2-586B-733014E0BA77}"/>
              </a:ext>
            </a:extLst>
          </p:cNvPr>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A high percentage of home renters</a:t>
            </a:r>
          </a:p>
        </p:txBody>
      </p:sp>
      <p:sp>
        <p:nvSpPr>
          <p:cNvPr id="4" name="TextBox 3">
            <a:extLst>
              <a:ext uri="{FF2B5EF4-FFF2-40B4-BE49-F238E27FC236}">
                <a16:creationId xmlns:a16="http://schemas.microsoft.com/office/drawing/2014/main" id="{DF8493D1-46AF-1AA5-68BC-C5DBEE133CAB}"/>
              </a:ext>
            </a:extLst>
          </p:cNvPr>
          <p:cNvSpPr txBox="1"/>
          <p:nvPr/>
        </p:nvSpPr>
        <p:spPr>
          <a:xfrm>
            <a:off x="6172200" y="1981200"/>
            <a:ext cx="2514600" cy="1754326"/>
          </a:xfrm>
          <a:prstGeom prst="rect">
            <a:avLst/>
          </a:prstGeom>
          <a:noFill/>
        </p:spPr>
        <p:txBody>
          <a:bodyPr wrap="square" rtlCol="0">
            <a:spAutoFit/>
          </a:bodyPr>
          <a:lstStyle/>
          <a:p>
            <a:r>
              <a:rPr lang="en-US" dirty="0">
                <a:solidFill>
                  <a:srgbClr val="FFC000"/>
                </a:solidFill>
              </a:rPr>
              <a:t>Most district we work in have a rental housing rate of about 20-25%. Nationwide, about 36% of all households are comprised of renters. </a:t>
            </a:r>
          </a:p>
        </p:txBody>
      </p:sp>
    </p:spTree>
    <p:extLst>
      <p:ext uri="{BB962C8B-B14F-4D97-AF65-F5344CB8AC3E}">
        <p14:creationId xmlns:p14="http://schemas.microsoft.com/office/powerpoint/2010/main" val="30266448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Our credentials</a:t>
            </a:r>
            <a:br>
              <a:rPr lang="en-US" dirty="0"/>
            </a:br>
            <a:r>
              <a:rPr lang="en-US" sz="3600" dirty="0">
                <a:solidFill>
                  <a:schemeClr val="tx2"/>
                </a:solidFill>
              </a:rPr>
              <a:t>Why we can give an opinion</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a:t>Completed more than 200 studies and school district projects in 15 states since 2004.</a:t>
            </a:r>
          </a:p>
          <a:p>
            <a:pPr lvl="1"/>
            <a:r>
              <a:rPr lang="en-US" dirty="0"/>
              <a:t>Master’s in Public Administration and Statistics</a:t>
            </a:r>
          </a:p>
          <a:p>
            <a:pPr lvl="1"/>
            <a:r>
              <a:rPr lang="en-US" dirty="0"/>
              <a:t>Our projections vary by an average of only 0.3% per year. </a:t>
            </a:r>
          </a:p>
          <a:p>
            <a:pPr lvl="1"/>
            <a:r>
              <a:rPr lang="en-US" dirty="0"/>
              <a:t>We have worked on redistricting projects as large as the state of West Virginia and also with more than 40,000 students.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Very unaffordable housing</a:t>
            </a:r>
          </a:p>
        </p:txBody>
      </p:sp>
      <p:pic>
        <p:nvPicPr>
          <p:cNvPr id="4" name="Picture 3">
            <a:extLst>
              <a:ext uri="{FF2B5EF4-FFF2-40B4-BE49-F238E27FC236}">
                <a16:creationId xmlns:a16="http://schemas.microsoft.com/office/drawing/2014/main" id="{6D5C24CB-E5A5-C529-CA25-98B89ACF76EA}"/>
              </a:ext>
            </a:extLst>
          </p:cNvPr>
          <p:cNvPicPr>
            <a:picLocks noChangeAspect="1"/>
          </p:cNvPicPr>
          <p:nvPr/>
        </p:nvPicPr>
        <p:blipFill>
          <a:blip r:embed="rId3"/>
          <a:stretch>
            <a:fillRect/>
          </a:stretch>
        </p:blipFill>
        <p:spPr>
          <a:xfrm>
            <a:off x="6172200" y="152400"/>
            <a:ext cx="2808492" cy="5105400"/>
          </a:xfrm>
          <a:prstGeom prst="rect">
            <a:avLst/>
          </a:prstGeom>
        </p:spPr>
      </p:pic>
      <p:pic>
        <p:nvPicPr>
          <p:cNvPr id="7" name="Picture 6">
            <a:extLst>
              <a:ext uri="{FF2B5EF4-FFF2-40B4-BE49-F238E27FC236}">
                <a16:creationId xmlns:a16="http://schemas.microsoft.com/office/drawing/2014/main" id="{84127E39-9D7F-D6ED-F230-2C75E6BB4777}"/>
              </a:ext>
            </a:extLst>
          </p:cNvPr>
          <p:cNvPicPr>
            <a:picLocks noChangeAspect="1"/>
          </p:cNvPicPr>
          <p:nvPr/>
        </p:nvPicPr>
        <p:blipFill>
          <a:blip r:embed="rId4"/>
          <a:stretch>
            <a:fillRect/>
          </a:stretch>
        </p:blipFill>
        <p:spPr>
          <a:xfrm>
            <a:off x="351837" y="1607575"/>
            <a:ext cx="4701540" cy="3977640"/>
          </a:xfrm>
          <a:prstGeom prst="rect">
            <a:avLst/>
          </a:prstGeom>
        </p:spPr>
      </p:pic>
      <p:sp>
        <p:nvSpPr>
          <p:cNvPr id="9" name="TextBox 8">
            <a:extLst>
              <a:ext uri="{FF2B5EF4-FFF2-40B4-BE49-F238E27FC236}">
                <a16:creationId xmlns:a16="http://schemas.microsoft.com/office/drawing/2014/main" id="{2812D61A-3C00-A731-98B1-4A5675A744B6}"/>
              </a:ext>
            </a:extLst>
          </p:cNvPr>
          <p:cNvSpPr txBox="1"/>
          <p:nvPr/>
        </p:nvSpPr>
        <p:spPr>
          <a:xfrm>
            <a:off x="228600" y="5612496"/>
            <a:ext cx="6019800" cy="1200329"/>
          </a:xfrm>
          <a:prstGeom prst="rect">
            <a:avLst/>
          </a:prstGeom>
          <a:noFill/>
        </p:spPr>
        <p:txBody>
          <a:bodyPr wrap="square" rtlCol="0">
            <a:spAutoFit/>
          </a:bodyPr>
          <a:lstStyle/>
          <a:p>
            <a:r>
              <a:rPr lang="en-US" dirty="0">
                <a:solidFill>
                  <a:srgbClr val="FFFF00"/>
                </a:solidFill>
              </a:rPr>
              <a:t>Only 2.3% of the students live in houses built within the last 10 years. Only about 11% live in houses valued more than $350,000. (The over-$500K housing would be nearly all apartments. )</a:t>
            </a:r>
          </a:p>
        </p:txBody>
      </p:sp>
    </p:spTree>
    <p:extLst>
      <p:ext uri="{BB962C8B-B14F-4D97-AF65-F5344CB8AC3E}">
        <p14:creationId xmlns:p14="http://schemas.microsoft.com/office/powerpoint/2010/main" val="7228399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Plenty of space for students</a:t>
            </a:r>
          </a:p>
        </p:txBody>
      </p:sp>
      <p:sp>
        <p:nvSpPr>
          <p:cNvPr id="7" name="TextBox 6"/>
          <p:cNvSpPr txBox="1"/>
          <p:nvPr/>
        </p:nvSpPr>
        <p:spPr>
          <a:xfrm>
            <a:off x="152400" y="4800600"/>
            <a:ext cx="8915400" cy="1384995"/>
          </a:xfrm>
          <a:prstGeom prst="rect">
            <a:avLst/>
          </a:prstGeom>
          <a:noFill/>
        </p:spPr>
        <p:txBody>
          <a:bodyPr wrap="square" rtlCol="0">
            <a:spAutoFit/>
          </a:bodyPr>
          <a:lstStyle/>
          <a:p>
            <a:r>
              <a:rPr lang="en-US" sz="2800" dirty="0">
                <a:solidFill>
                  <a:srgbClr val="FFC000"/>
                </a:solidFill>
              </a:rPr>
              <a:t>We estimate the district’s schools can hold 14,799 students. With a current enrollment of 9,849, that gives a utilization rate of 66%</a:t>
            </a:r>
          </a:p>
        </p:txBody>
      </p:sp>
      <p:pic>
        <p:nvPicPr>
          <p:cNvPr id="6" name="Picture 5">
            <a:extLst>
              <a:ext uri="{FF2B5EF4-FFF2-40B4-BE49-F238E27FC236}">
                <a16:creationId xmlns:a16="http://schemas.microsoft.com/office/drawing/2014/main" id="{9919C7A1-7D41-881D-C90E-8935EC36FB1F}"/>
              </a:ext>
            </a:extLst>
          </p:cNvPr>
          <p:cNvPicPr>
            <a:picLocks noChangeAspect="1"/>
          </p:cNvPicPr>
          <p:nvPr/>
        </p:nvPicPr>
        <p:blipFill>
          <a:blip r:embed="rId3"/>
          <a:stretch>
            <a:fillRect/>
          </a:stretch>
        </p:blipFill>
        <p:spPr>
          <a:xfrm>
            <a:off x="304800" y="1524000"/>
            <a:ext cx="6934200" cy="3262502"/>
          </a:xfrm>
          <a:prstGeom prst="rect">
            <a:avLst/>
          </a:prstGeom>
        </p:spPr>
      </p:pic>
      <p:sp>
        <p:nvSpPr>
          <p:cNvPr id="8" name="TextBox 7">
            <a:extLst>
              <a:ext uri="{FF2B5EF4-FFF2-40B4-BE49-F238E27FC236}">
                <a16:creationId xmlns:a16="http://schemas.microsoft.com/office/drawing/2014/main" id="{D87E13B5-2521-A040-34AB-FEF22CA83114}"/>
              </a:ext>
            </a:extLst>
          </p:cNvPr>
          <p:cNvSpPr txBox="1"/>
          <p:nvPr/>
        </p:nvSpPr>
        <p:spPr>
          <a:xfrm>
            <a:off x="7467600" y="1453264"/>
            <a:ext cx="1524000" cy="2031325"/>
          </a:xfrm>
          <a:prstGeom prst="rect">
            <a:avLst/>
          </a:prstGeom>
          <a:noFill/>
        </p:spPr>
        <p:txBody>
          <a:bodyPr wrap="square" rtlCol="0">
            <a:spAutoFit/>
          </a:bodyPr>
          <a:lstStyle/>
          <a:p>
            <a:r>
              <a:rPr lang="en-US" dirty="0"/>
              <a:t>Sq. Footages from the New Hampshire Education Department Adopted Rule 6/2020</a:t>
            </a:r>
          </a:p>
        </p:txBody>
      </p:sp>
      <p:sp>
        <p:nvSpPr>
          <p:cNvPr id="10" name="TextBox 9">
            <a:extLst>
              <a:ext uri="{FF2B5EF4-FFF2-40B4-BE49-F238E27FC236}">
                <a16:creationId xmlns:a16="http://schemas.microsoft.com/office/drawing/2014/main" id="{A13D8DC7-5FF5-5660-A5F7-5019216A8927}"/>
              </a:ext>
            </a:extLst>
          </p:cNvPr>
          <p:cNvSpPr txBox="1"/>
          <p:nvPr/>
        </p:nvSpPr>
        <p:spPr>
          <a:xfrm>
            <a:off x="152400" y="6064820"/>
            <a:ext cx="6400800" cy="646331"/>
          </a:xfrm>
          <a:prstGeom prst="rect">
            <a:avLst/>
          </a:prstGeom>
          <a:noFill/>
        </p:spPr>
        <p:txBody>
          <a:bodyPr wrap="square">
            <a:spAutoFit/>
          </a:bodyPr>
          <a:lstStyle/>
          <a:p>
            <a:r>
              <a:rPr lang="en-US" dirty="0"/>
              <a:t>https://www.education.nh.gov/sites/g/files/ehbemt326/files/inline-documents/sonh/ed321-buildingaid.pdf</a:t>
            </a:r>
          </a:p>
        </p:txBody>
      </p:sp>
    </p:spTree>
    <p:extLst>
      <p:ext uri="{BB962C8B-B14F-4D97-AF65-F5344CB8AC3E}">
        <p14:creationId xmlns:p14="http://schemas.microsoft.com/office/powerpoint/2010/main" val="35149090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pic>
        <p:nvPicPr>
          <p:cNvPr id="7" name="Picture 6">
            <a:extLst>
              <a:ext uri="{FF2B5EF4-FFF2-40B4-BE49-F238E27FC236}">
                <a16:creationId xmlns:a16="http://schemas.microsoft.com/office/drawing/2014/main" id="{D1AEE63A-F5B2-BB0F-E00E-276435AB2B0B}"/>
              </a:ext>
            </a:extLst>
          </p:cNvPr>
          <p:cNvPicPr>
            <a:picLocks noChangeAspect="1"/>
          </p:cNvPicPr>
          <p:nvPr/>
        </p:nvPicPr>
        <p:blipFill>
          <a:blip r:embed="rId3"/>
          <a:stretch>
            <a:fillRect/>
          </a:stretch>
        </p:blipFill>
        <p:spPr>
          <a:xfrm>
            <a:off x="108518" y="1676400"/>
            <a:ext cx="6597082" cy="4985279"/>
          </a:xfrm>
          <a:prstGeom prst="rect">
            <a:avLst/>
          </a:prstGeom>
        </p:spPr>
      </p:pic>
      <p:sp>
        <p:nvSpPr>
          <p:cNvPr id="8" name="TextBox 7">
            <a:extLst>
              <a:ext uri="{FF2B5EF4-FFF2-40B4-BE49-F238E27FC236}">
                <a16:creationId xmlns:a16="http://schemas.microsoft.com/office/drawing/2014/main" id="{BC049EA0-626E-475B-86F7-00543FE48F2E}"/>
              </a:ext>
            </a:extLst>
          </p:cNvPr>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Plenty of space for students</a:t>
            </a:r>
          </a:p>
        </p:txBody>
      </p:sp>
      <p:sp>
        <p:nvSpPr>
          <p:cNvPr id="9" name="TextBox 8">
            <a:extLst>
              <a:ext uri="{FF2B5EF4-FFF2-40B4-BE49-F238E27FC236}">
                <a16:creationId xmlns:a16="http://schemas.microsoft.com/office/drawing/2014/main" id="{4347D862-CD76-31C9-B739-EBAE7A32DFAF}"/>
              </a:ext>
            </a:extLst>
          </p:cNvPr>
          <p:cNvSpPr txBox="1"/>
          <p:nvPr/>
        </p:nvSpPr>
        <p:spPr>
          <a:xfrm>
            <a:off x="7086600" y="894985"/>
            <a:ext cx="1676400" cy="4524315"/>
          </a:xfrm>
          <a:prstGeom prst="rect">
            <a:avLst/>
          </a:prstGeom>
          <a:noFill/>
        </p:spPr>
        <p:txBody>
          <a:bodyPr wrap="square" rtlCol="0">
            <a:spAutoFit/>
          </a:bodyPr>
          <a:lstStyle/>
          <a:p>
            <a:r>
              <a:rPr lang="en-US" dirty="0">
                <a:solidFill>
                  <a:srgbClr val="FFC000"/>
                </a:solidFill>
              </a:rPr>
              <a:t>The red bars are the estimated capacities and the blue bars are what the buildings actually held in 1999-2000. There were some temp classrooms then, but also some capacities have increased in 20 years. </a:t>
            </a:r>
          </a:p>
        </p:txBody>
      </p:sp>
    </p:spTree>
    <p:extLst>
      <p:ext uri="{BB962C8B-B14F-4D97-AF65-F5344CB8AC3E}">
        <p14:creationId xmlns:p14="http://schemas.microsoft.com/office/powerpoint/2010/main" val="24885094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Plenty of space for students</a:t>
            </a:r>
          </a:p>
        </p:txBody>
      </p:sp>
      <p:sp>
        <p:nvSpPr>
          <p:cNvPr id="7" name="TextBox 6"/>
          <p:cNvSpPr txBox="1"/>
          <p:nvPr/>
        </p:nvSpPr>
        <p:spPr>
          <a:xfrm>
            <a:off x="76200" y="4093342"/>
            <a:ext cx="9067800" cy="1384995"/>
          </a:xfrm>
          <a:prstGeom prst="rect">
            <a:avLst/>
          </a:prstGeom>
          <a:noFill/>
        </p:spPr>
        <p:txBody>
          <a:bodyPr wrap="square" rtlCol="0">
            <a:spAutoFit/>
          </a:bodyPr>
          <a:lstStyle/>
          <a:p>
            <a:r>
              <a:rPr lang="en-US" sz="2800" dirty="0">
                <a:solidFill>
                  <a:srgbClr val="FFC000"/>
                </a:solidFill>
              </a:rPr>
              <a:t>We used four different methods to calculate elementary school capacity. The calculations were consistent. Then we took an average of all four methods. </a:t>
            </a:r>
          </a:p>
        </p:txBody>
      </p:sp>
      <p:pic>
        <p:nvPicPr>
          <p:cNvPr id="4" name="Picture 3">
            <a:extLst>
              <a:ext uri="{FF2B5EF4-FFF2-40B4-BE49-F238E27FC236}">
                <a16:creationId xmlns:a16="http://schemas.microsoft.com/office/drawing/2014/main" id="{09FA2F72-7C47-E238-740E-2AB046347A20}"/>
              </a:ext>
            </a:extLst>
          </p:cNvPr>
          <p:cNvPicPr>
            <a:picLocks noChangeAspect="1"/>
          </p:cNvPicPr>
          <p:nvPr/>
        </p:nvPicPr>
        <p:blipFill>
          <a:blip r:embed="rId3"/>
          <a:stretch>
            <a:fillRect/>
          </a:stretch>
        </p:blipFill>
        <p:spPr>
          <a:xfrm>
            <a:off x="0" y="1634218"/>
            <a:ext cx="9144000" cy="2260879"/>
          </a:xfrm>
          <a:prstGeom prst="rect">
            <a:avLst/>
          </a:prstGeom>
          <a:solidFill>
            <a:schemeClr val="tx1"/>
          </a:solidFill>
        </p:spPr>
      </p:pic>
    </p:spTree>
    <p:extLst>
      <p:ext uri="{BB962C8B-B14F-4D97-AF65-F5344CB8AC3E}">
        <p14:creationId xmlns:p14="http://schemas.microsoft.com/office/powerpoint/2010/main" val="33667382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5" y="894985"/>
            <a:ext cx="7924800" cy="707886"/>
          </a:xfrm>
          <a:prstGeom prst="rect">
            <a:avLst/>
          </a:prstGeom>
          <a:noFill/>
        </p:spPr>
        <p:txBody>
          <a:bodyPr wrap="square" rtlCol="0">
            <a:spAutoFit/>
          </a:bodyPr>
          <a:lstStyle/>
          <a:p>
            <a:r>
              <a:rPr lang="en-US" sz="4000" dirty="0">
                <a:solidFill>
                  <a:srgbClr val="FFC000"/>
                </a:solidFill>
              </a:rPr>
              <a:t>6 Schools Could be Closed</a:t>
            </a:r>
          </a:p>
        </p:txBody>
      </p:sp>
      <p:sp>
        <p:nvSpPr>
          <p:cNvPr id="8" name="TextBox 7">
            <a:extLst>
              <a:ext uri="{FF2B5EF4-FFF2-40B4-BE49-F238E27FC236}">
                <a16:creationId xmlns:a16="http://schemas.microsoft.com/office/drawing/2014/main" id="{5FD86D4F-7617-3525-975A-12C8220C718D}"/>
              </a:ext>
            </a:extLst>
          </p:cNvPr>
          <p:cNvSpPr txBox="1"/>
          <p:nvPr/>
        </p:nvSpPr>
        <p:spPr>
          <a:xfrm>
            <a:off x="76200" y="5486400"/>
            <a:ext cx="6553200" cy="1384995"/>
          </a:xfrm>
          <a:prstGeom prst="rect">
            <a:avLst/>
          </a:prstGeom>
          <a:noFill/>
        </p:spPr>
        <p:txBody>
          <a:bodyPr wrap="square" rtlCol="0">
            <a:spAutoFit/>
          </a:bodyPr>
          <a:lstStyle/>
          <a:p>
            <a:r>
              <a:rPr lang="en-US" sz="2800" dirty="0">
                <a:solidFill>
                  <a:srgbClr val="FFC000"/>
                </a:solidFill>
              </a:rPr>
              <a:t>With 6 schools closed, the district-wide capacity would still have nearly 700 student surplus. </a:t>
            </a:r>
          </a:p>
        </p:txBody>
      </p:sp>
      <p:pic>
        <p:nvPicPr>
          <p:cNvPr id="4" name="Picture 3">
            <a:extLst>
              <a:ext uri="{FF2B5EF4-FFF2-40B4-BE49-F238E27FC236}">
                <a16:creationId xmlns:a16="http://schemas.microsoft.com/office/drawing/2014/main" id="{64CCCCA6-43D4-DDE4-DAC9-999CF382D2A4}"/>
              </a:ext>
            </a:extLst>
          </p:cNvPr>
          <p:cNvPicPr>
            <a:picLocks noChangeAspect="1"/>
          </p:cNvPicPr>
          <p:nvPr/>
        </p:nvPicPr>
        <p:blipFill>
          <a:blip r:embed="rId3"/>
          <a:stretch>
            <a:fillRect/>
          </a:stretch>
        </p:blipFill>
        <p:spPr>
          <a:xfrm>
            <a:off x="152400" y="1490160"/>
            <a:ext cx="7715250" cy="3975544"/>
          </a:xfrm>
          <a:prstGeom prst="rect">
            <a:avLst/>
          </a:prstGeom>
        </p:spPr>
      </p:pic>
    </p:spTree>
    <p:extLst>
      <p:ext uri="{BB962C8B-B14F-4D97-AF65-F5344CB8AC3E}">
        <p14:creationId xmlns:p14="http://schemas.microsoft.com/office/powerpoint/2010/main" val="102464509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4" y="894985"/>
            <a:ext cx="3410465" cy="3170099"/>
          </a:xfrm>
          <a:prstGeom prst="rect">
            <a:avLst/>
          </a:prstGeom>
          <a:noFill/>
        </p:spPr>
        <p:txBody>
          <a:bodyPr wrap="square" rtlCol="0">
            <a:spAutoFit/>
          </a:bodyPr>
          <a:lstStyle/>
          <a:p>
            <a:r>
              <a:rPr lang="en-US" sz="4000" dirty="0">
                <a:solidFill>
                  <a:srgbClr val="FFC000"/>
                </a:solidFill>
              </a:rPr>
              <a:t>Here’s what the district looks like with 4 elementary schools closed</a:t>
            </a:r>
          </a:p>
        </p:txBody>
      </p:sp>
      <p:pic>
        <p:nvPicPr>
          <p:cNvPr id="6" name="Picture 5">
            <a:extLst>
              <a:ext uri="{FF2B5EF4-FFF2-40B4-BE49-F238E27FC236}">
                <a16:creationId xmlns:a16="http://schemas.microsoft.com/office/drawing/2014/main" id="{7CD0C737-88DA-A1DD-388C-6B9765752DFE}"/>
              </a:ext>
            </a:extLst>
          </p:cNvPr>
          <p:cNvPicPr>
            <a:picLocks noChangeAspect="1"/>
          </p:cNvPicPr>
          <p:nvPr/>
        </p:nvPicPr>
        <p:blipFill rotWithShape="1">
          <a:blip r:embed="rId3"/>
          <a:srcRect l="33333" t="11740" r="32500" b="17149"/>
          <a:stretch/>
        </p:blipFill>
        <p:spPr>
          <a:xfrm>
            <a:off x="4038600" y="152400"/>
            <a:ext cx="4953000" cy="5798634"/>
          </a:xfrm>
          <a:prstGeom prst="rect">
            <a:avLst/>
          </a:prstGeom>
        </p:spPr>
      </p:pic>
    </p:spTree>
    <p:extLst>
      <p:ext uri="{BB962C8B-B14F-4D97-AF65-F5344CB8AC3E}">
        <p14:creationId xmlns:p14="http://schemas.microsoft.com/office/powerpoint/2010/main" val="153042755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1719" y="1905000"/>
            <a:ext cx="6260562" cy="2133600"/>
          </a:xfrm>
          <a:prstGeom prst="rect">
            <a:avLst/>
          </a:prstGeom>
        </p:spPr>
      </p:pic>
    </p:spTree>
    <p:extLst>
      <p:ext uri="{BB962C8B-B14F-4D97-AF65-F5344CB8AC3E}">
        <p14:creationId xmlns:p14="http://schemas.microsoft.com/office/powerpoint/2010/main" val="36749706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4" name="TextBox 3">
            <a:extLst>
              <a:ext uri="{FF2B5EF4-FFF2-40B4-BE49-F238E27FC236}">
                <a16:creationId xmlns:a16="http://schemas.microsoft.com/office/drawing/2014/main" id="{6B7B6FAF-A501-A96A-7076-C46CE7BEAD9A}"/>
              </a:ext>
            </a:extLst>
          </p:cNvPr>
          <p:cNvSpPr txBox="1"/>
          <p:nvPr/>
        </p:nvSpPr>
        <p:spPr>
          <a:xfrm>
            <a:off x="6781800" y="1219200"/>
            <a:ext cx="1981200" cy="2862322"/>
          </a:xfrm>
          <a:prstGeom prst="rect">
            <a:avLst/>
          </a:prstGeom>
          <a:noFill/>
        </p:spPr>
        <p:txBody>
          <a:bodyPr wrap="square" rtlCol="0">
            <a:spAutoFit/>
          </a:bodyPr>
          <a:lstStyle/>
          <a:p>
            <a:r>
              <a:rPr lang="en-US" sz="2000" dirty="0">
                <a:solidFill>
                  <a:srgbClr val="FFC000"/>
                </a:solidFill>
              </a:rPr>
              <a:t>Our analysis has 3 projection models, ranging from a 11 percent decrease during the next 10 years to a 19 percent decrease. </a:t>
            </a:r>
          </a:p>
        </p:txBody>
      </p:sp>
      <p:pic>
        <p:nvPicPr>
          <p:cNvPr id="6" name="Picture 5">
            <a:extLst>
              <a:ext uri="{FF2B5EF4-FFF2-40B4-BE49-F238E27FC236}">
                <a16:creationId xmlns:a16="http://schemas.microsoft.com/office/drawing/2014/main" id="{4BAB3DFE-2A1C-591D-F22E-A61FAEC2E971}"/>
              </a:ext>
            </a:extLst>
          </p:cNvPr>
          <p:cNvPicPr>
            <a:picLocks noChangeAspect="1"/>
          </p:cNvPicPr>
          <p:nvPr/>
        </p:nvPicPr>
        <p:blipFill>
          <a:blip r:embed="rId3"/>
          <a:stretch>
            <a:fillRect/>
          </a:stretch>
        </p:blipFill>
        <p:spPr>
          <a:xfrm>
            <a:off x="228600" y="1066800"/>
            <a:ext cx="6381326" cy="3962400"/>
          </a:xfrm>
          <a:prstGeom prst="rect">
            <a:avLst/>
          </a:prstGeom>
        </p:spPr>
      </p:pic>
    </p:spTree>
    <p:extLst>
      <p:ext uri="{BB962C8B-B14F-4D97-AF65-F5344CB8AC3E}">
        <p14:creationId xmlns:p14="http://schemas.microsoft.com/office/powerpoint/2010/main" val="42324289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7" name="TextBox 6"/>
          <p:cNvSpPr txBox="1"/>
          <p:nvPr/>
        </p:nvSpPr>
        <p:spPr>
          <a:xfrm>
            <a:off x="254000" y="4648200"/>
            <a:ext cx="8534400" cy="369332"/>
          </a:xfrm>
          <a:prstGeom prst="rect">
            <a:avLst/>
          </a:prstGeom>
          <a:noFill/>
        </p:spPr>
        <p:txBody>
          <a:bodyPr wrap="square" rtlCol="0">
            <a:spAutoFit/>
          </a:bodyPr>
          <a:lstStyle/>
          <a:p>
            <a:r>
              <a:rPr lang="en-US" b="1" dirty="0">
                <a:solidFill>
                  <a:srgbClr val="FFFF00"/>
                </a:solidFill>
              </a:rPr>
              <a:t>The projected decreases range from 3.4% in the 3</a:t>
            </a:r>
            <a:r>
              <a:rPr lang="en-US" b="1" baseline="30000" dirty="0">
                <a:solidFill>
                  <a:srgbClr val="FFFF00"/>
                </a:solidFill>
              </a:rPr>
              <a:t>rd</a:t>
            </a:r>
            <a:r>
              <a:rPr lang="en-US" b="1" dirty="0">
                <a:solidFill>
                  <a:srgbClr val="FFFF00"/>
                </a:solidFill>
              </a:rPr>
              <a:t> grade to up to 38% in the 12</a:t>
            </a:r>
            <a:r>
              <a:rPr lang="en-US" b="1" baseline="30000" dirty="0">
                <a:solidFill>
                  <a:srgbClr val="FFFF00"/>
                </a:solidFill>
              </a:rPr>
              <a:t>th</a:t>
            </a:r>
            <a:r>
              <a:rPr lang="en-US" b="1" dirty="0">
                <a:solidFill>
                  <a:srgbClr val="FFFF00"/>
                </a:solidFill>
              </a:rPr>
              <a:t> grade </a:t>
            </a:r>
          </a:p>
        </p:txBody>
      </p:sp>
      <p:pic>
        <p:nvPicPr>
          <p:cNvPr id="4" name="Picture 3">
            <a:extLst>
              <a:ext uri="{FF2B5EF4-FFF2-40B4-BE49-F238E27FC236}">
                <a16:creationId xmlns:a16="http://schemas.microsoft.com/office/drawing/2014/main" id="{5FD55621-ED85-0E21-DFB5-B2EB01B11692}"/>
              </a:ext>
            </a:extLst>
          </p:cNvPr>
          <p:cNvPicPr>
            <a:picLocks noChangeAspect="1"/>
          </p:cNvPicPr>
          <p:nvPr/>
        </p:nvPicPr>
        <p:blipFill>
          <a:blip r:embed="rId3"/>
          <a:stretch>
            <a:fillRect/>
          </a:stretch>
        </p:blipFill>
        <p:spPr>
          <a:xfrm>
            <a:off x="0" y="914400"/>
            <a:ext cx="9144000" cy="3247542"/>
          </a:xfrm>
          <a:prstGeom prst="rect">
            <a:avLst/>
          </a:prstGeom>
          <a:solidFill>
            <a:schemeClr val="tx1"/>
          </a:solidFill>
        </p:spPr>
      </p:pic>
      <p:sp>
        <p:nvSpPr>
          <p:cNvPr id="6" name="Oval 5">
            <a:extLst>
              <a:ext uri="{FF2B5EF4-FFF2-40B4-BE49-F238E27FC236}">
                <a16:creationId xmlns:a16="http://schemas.microsoft.com/office/drawing/2014/main" id="{78401FED-1BBE-C2B0-927F-DB7B3A850C82}"/>
              </a:ext>
            </a:extLst>
          </p:cNvPr>
          <p:cNvSpPr/>
          <p:nvPr/>
        </p:nvSpPr>
        <p:spPr bwMode="auto">
          <a:xfrm>
            <a:off x="7696200" y="1219200"/>
            <a:ext cx="1752600" cy="3247542"/>
          </a:xfrm>
          <a:prstGeom prst="ellipse">
            <a:avLst/>
          </a:prstGeom>
          <a:no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8912675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4" name="TextBox 3"/>
          <p:cNvSpPr txBox="1"/>
          <p:nvPr/>
        </p:nvSpPr>
        <p:spPr>
          <a:xfrm>
            <a:off x="914400" y="1295400"/>
            <a:ext cx="716280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FF00"/>
                </a:solidFill>
              </a:rPr>
              <a:t>We do not see the likelihood for enrollment growth because there are too many factors that can inhibit growth:</a:t>
            </a:r>
          </a:p>
          <a:p>
            <a:pPr marL="742950" lvl="1" indent="-285750">
              <a:buFont typeface="Arial" panose="020B0604020202020204" pitchFamily="34" charset="0"/>
              <a:buChar char="•"/>
            </a:pPr>
            <a:r>
              <a:rPr lang="en-US" sz="2800" dirty="0">
                <a:solidFill>
                  <a:srgbClr val="FFFF00"/>
                </a:solidFill>
              </a:rPr>
              <a:t>Large and growing private school enrollment. </a:t>
            </a:r>
          </a:p>
          <a:p>
            <a:pPr marL="742950" lvl="1" indent="-285750">
              <a:buFont typeface="Arial" panose="020B0604020202020204" pitchFamily="34" charset="0"/>
              <a:buChar char="•"/>
            </a:pPr>
            <a:r>
              <a:rPr lang="en-US" sz="2800" dirty="0">
                <a:solidFill>
                  <a:srgbClr val="FFFF00"/>
                </a:solidFill>
              </a:rPr>
              <a:t>Weak birth rate.</a:t>
            </a:r>
          </a:p>
          <a:p>
            <a:pPr marL="742950" lvl="1" indent="-285750">
              <a:buFont typeface="Arial" panose="020B0604020202020204" pitchFamily="34" charset="0"/>
              <a:buChar char="•"/>
            </a:pPr>
            <a:r>
              <a:rPr lang="en-US" sz="2800" dirty="0">
                <a:solidFill>
                  <a:srgbClr val="FFFF00"/>
                </a:solidFill>
              </a:rPr>
              <a:t>Weak demographic trends for school-age populations.</a:t>
            </a:r>
          </a:p>
          <a:p>
            <a:pPr marL="742950" lvl="1" indent="-285750">
              <a:buFont typeface="Arial" panose="020B0604020202020204" pitchFamily="34" charset="0"/>
              <a:buChar char="•"/>
            </a:pPr>
            <a:r>
              <a:rPr lang="en-US" sz="2800" dirty="0">
                <a:solidFill>
                  <a:srgbClr val="FFFF00"/>
                </a:solidFill>
              </a:rPr>
              <a:t>Very unaffordable housing for families. </a:t>
            </a:r>
          </a:p>
          <a:p>
            <a:pPr marL="742950" lvl="1" indent="-285750">
              <a:buFont typeface="Arial" panose="020B0604020202020204" pitchFamily="34" charset="0"/>
              <a:buChar char="•"/>
            </a:pPr>
            <a:r>
              <a:rPr lang="en-US" sz="2800" dirty="0">
                <a:solidFill>
                  <a:srgbClr val="FFFF00"/>
                </a:solidFill>
              </a:rPr>
              <a:t>Weak relationship between new jobs and new enrollment. </a:t>
            </a:r>
          </a:p>
          <a:p>
            <a:pPr lvl="1"/>
            <a:endParaRPr lang="en-US" sz="2800" dirty="0">
              <a:solidFill>
                <a:srgbClr val="FFFF00"/>
              </a:solidFill>
            </a:endParaRPr>
          </a:p>
        </p:txBody>
      </p:sp>
    </p:spTree>
    <p:extLst>
      <p:ext uri="{BB962C8B-B14F-4D97-AF65-F5344CB8AC3E}">
        <p14:creationId xmlns:p14="http://schemas.microsoft.com/office/powerpoint/2010/main" val="36874200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4" y="894985"/>
            <a:ext cx="8592065" cy="1187697"/>
          </a:xfrm>
          <a:prstGeom prst="rect">
            <a:avLst/>
          </a:prstGeom>
          <a:noFill/>
        </p:spPr>
        <p:txBody>
          <a:bodyPr wrap="square" rtlCol="0">
            <a:spAutoFit/>
          </a:bodyPr>
          <a:lstStyle/>
          <a:p>
            <a:pPr marL="0" marR="0" indent="0" algn="l">
              <a:lnSpc>
                <a:spcPct val="113000"/>
              </a:lnSpc>
              <a:spcBef>
                <a:spcPts val="0"/>
              </a:spcBef>
              <a:spcAft>
                <a:spcPts val="300"/>
              </a:spcAft>
            </a:pPr>
            <a:r>
              <a:rPr lang="en-US" sz="3600" dirty="0">
                <a:solidFill>
                  <a:srgbClr val="FFC000"/>
                </a:solidFill>
              </a:rPr>
              <a:t>Private education enrollment has increased</a:t>
            </a:r>
          </a:p>
          <a:p>
            <a:endParaRPr lang="en-US" sz="2800" dirty="0">
              <a:solidFill>
                <a:srgbClr val="FFFF00"/>
              </a:solidFill>
            </a:endParaRPr>
          </a:p>
        </p:txBody>
      </p:sp>
      <p:sp>
        <p:nvSpPr>
          <p:cNvPr id="7" name="TextBox 6">
            <a:extLst>
              <a:ext uri="{FF2B5EF4-FFF2-40B4-BE49-F238E27FC236}">
                <a16:creationId xmlns:a16="http://schemas.microsoft.com/office/drawing/2014/main" id="{E0FA0BC8-DBE5-0193-022B-D9C5A6A4F69E}"/>
              </a:ext>
            </a:extLst>
          </p:cNvPr>
          <p:cNvSpPr txBox="1"/>
          <p:nvPr/>
        </p:nvSpPr>
        <p:spPr>
          <a:xfrm>
            <a:off x="76201" y="1527406"/>
            <a:ext cx="8686799" cy="701089"/>
          </a:xfrm>
          <a:prstGeom prst="rect">
            <a:avLst/>
          </a:prstGeom>
          <a:noFill/>
        </p:spPr>
        <p:txBody>
          <a:bodyPr wrap="square">
            <a:spAutoFit/>
          </a:bodyPr>
          <a:lstStyle/>
          <a:p>
            <a:pPr marL="0" marR="0" indent="0" algn="l">
              <a:lnSpc>
                <a:spcPct val="113000"/>
              </a:lnSpc>
              <a:spcBef>
                <a:spcPts val="0"/>
              </a:spcBef>
              <a:spcAft>
                <a:spcPts val="300"/>
              </a:spcAft>
            </a:pPr>
            <a:r>
              <a:rPr lang="en-US" sz="1800" kern="1400" dirty="0">
                <a:ln>
                  <a:noFill/>
                </a:ln>
                <a:solidFill>
                  <a:srgbClr val="FFC000"/>
                </a:solidFill>
                <a:effectLst/>
              </a:rPr>
              <a:t>In 2011-12, the district had 1,582 private school students. In 2022-23, the district had 1,951, an increase of 23 percent. Statewide, the growth was only 15 percent. </a:t>
            </a:r>
            <a:endParaRPr lang="en-US" sz="1800" kern="1400" dirty="0">
              <a:ln>
                <a:noFill/>
              </a:ln>
              <a:solidFill>
                <a:srgbClr val="000000"/>
              </a:solidFill>
              <a:effectLst/>
              <a:latin typeface="Calibri" panose="020F0502020204030204" pitchFamily="34" charset="0"/>
            </a:endParaRPr>
          </a:p>
        </p:txBody>
      </p:sp>
      <p:pic>
        <p:nvPicPr>
          <p:cNvPr id="4" name="Picture 3">
            <a:extLst>
              <a:ext uri="{FF2B5EF4-FFF2-40B4-BE49-F238E27FC236}">
                <a16:creationId xmlns:a16="http://schemas.microsoft.com/office/drawing/2014/main" id="{34BA335C-071E-6082-A322-E8B78E92AC45}"/>
              </a:ext>
            </a:extLst>
          </p:cNvPr>
          <p:cNvPicPr>
            <a:picLocks noChangeAspect="1"/>
          </p:cNvPicPr>
          <p:nvPr/>
        </p:nvPicPr>
        <p:blipFill>
          <a:blip r:embed="rId3"/>
          <a:stretch>
            <a:fillRect/>
          </a:stretch>
        </p:blipFill>
        <p:spPr>
          <a:xfrm>
            <a:off x="216840" y="2421732"/>
            <a:ext cx="6031559" cy="4242580"/>
          </a:xfrm>
          <a:prstGeom prst="rect">
            <a:avLst/>
          </a:prstGeom>
        </p:spPr>
      </p:pic>
    </p:spTree>
    <p:extLst>
      <p:ext uri="{BB962C8B-B14F-4D97-AF65-F5344CB8AC3E}">
        <p14:creationId xmlns:p14="http://schemas.microsoft.com/office/powerpoint/2010/main" val="16228560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sp>
        <p:nvSpPr>
          <p:cNvPr id="3" name="TextBox 2"/>
          <p:cNvSpPr txBox="1"/>
          <p:nvPr/>
        </p:nvSpPr>
        <p:spPr>
          <a:xfrm>
            <a:off x="399534" y="894985"/>
            <a:ext cx="8592065" cy="1187697"/>
          </a:xfrm>
          <a:prstGeom prst="rect">
            <a:avLst/>
          </a:prstGeom>
          <a:noFill/>
        </p:spPr>
        <p:txBody>
          <a:bodyPr wrap="square" rtlCol="0">
            <a:spAutoFit/>
          </a:bodyPr>
          <a:lstStyle/>
          <a:p>
            <a:pPr marL="0" marR="0" indent="0" algn="l">
              <a:lnSpc>
                <a:spcPct val="113000"/>
              </a:lnSpc>
              <a:spcBef>
                <a:spcPts val="0"/>
              </a:spcBef>
              <a:spcAft>
                <a:spcPts val="300"/>
              </a:spcAft>
            </a:pPr>
            <a:r>
              <a:rPr lang="en-US" sz="3600" dirty="0">
                <a:solidFill>
                  <a:srgbClr val="FFC000"/>
                </a:solidFill>
              </a:rPr>
              <a:t>Private education enrollment has increased</a:t>
            </a:r>
          </a:p>
          <a:p>
            <a:endParaRPr lang="en-US" sz="2800" dirty="0">
              <a:solidFill>
                <a:srgbClr val="FFFF00"/>
              </a:solidFill>
            </a:endParaRPr>
          </a:p>
        </p:txBody>
      </p:sp>
      <p:sp>
        <p:nvSpPr>
          <p:cNvPr id="7" name="TextBox 6">
            <a:extLst>
              <a:ext uri="{FF2B5EF4-FFF2-40B4-BE49-F238E27FC236}">
                <a16:creationId xmlns:a16="http://schemas.microsoft.com/office/drawing/2014/main" id="{E0FA0BC8-DBE5-0193-022B-D9C5A6A4F69E}"/>
              </a:ext>
            </a:extLst>
          </p:cNvPr>
          <p:cNvSpPr txBox="1"/>
          <p:nvPr/>
        </p:nvSpPr>
        <p:spPr>
          <a:xfrm>
            <a:off x="76201" y="1556488"/>
            <a:ext cx="8686799" cy="1014124"/>
          </a:xfrm>
          <a:prstGeom prst="rect">
            <a:avLst/>
          </a:prstGeom>
          <a:noFill/>
        </p:spPr>
        <p:txBody>
          <a:bodyPr wrap="square">
            <a:spAutoFit/>
          </a:bodyPr>
          <a:lstStyle/>
          <a:p>
            <a:pPr marL="0" marR="0" indent="0" algn="l">
              <a:lnSpc>
                <a:spcPct val="113000"/>
              </a:lnSpc>
              <a:spcBef>
                <a:spcPts val="0"/>
              </a:spcBef>
              <a:spcAft>
                <a:spcPts val="300"/>
              </a:spcAft>
            </a:pPr>
            <a:r>
              <a:rPr lang="en-US" sz="1800" kern="1400" dirty="0">
                <a:ln>
                  <a:noFill/>
                </a:ln>
                <a:solidFill>
                  <a:srgbClr val="FFC000"/>
                </a:solidFill>
                <a:effectLst/>
              </a:rPr>
              <a:t>Our data vendor estimates that the district’s market share of available school-age students has fallen from 89% to 70.5%. We esti</a:t>
            </a:r>
            <a:r>
              <a:rPr lang="en-US" kern="1400" dirty="0">
                <a:solidFill>
                  <a:srgbClr val="FFC000"/>
                </a:solidFill>
              </a:rPr>
              <a:t>mate there are more than 5,300 private school students within 15 miles at 38 schools.</a:t>
            </a:r>
            <a:endParaRPr lang="en-US" sz="1800" kern="1400" dirty="0">
              <a:ln>
                <a:noFill/>
              </a:ln>
              <a:solidFill>
                <a:srgbClr val="000000"/>
              </a:solidFill>
              <a:effectLst/>
              <a:latin typeface="Calibri" panose="020F0502020204030204" pitchFamily="34" charset="0"/>
            </a:endParaRPr>
          </a:p>
        </p:txBody>
      </p:sp>
      <p:pic>
        <p:nvPicPr>
          <p:cNvPr id="4" name="Picture 3">
            <a:extLst>
              <a:ext uri="{FF2B5EF4-FFF2-40B4-BE49-F238E27FC236}">
                <a16:creationId xmlns:a16="http://schemas.microsoft.com/office/drawing/2014/main" id="{021A0059-9B44-F0AB-7ACE-C15950C0FC15}"/>
              </a:ext>
            </a:extLst>
          </p:cNvPr>
          <p:cNvPicPr>
            <a:picLocks noChangeAspect="1"/>
          </p:cNvPicPr>
          <p:nvPr/>
        </p:nvPicPr>
        <p:blipFill>
          <a:blip r:embed="rId3"/>
          <a:stretch>
            <a:fillRect/>
          </a:stretch>
        </p:blipFill>
        <p:spPr>
          <a:xfrm>
            <a:off x="152400" y="2728832"/>
            <a:ext cx="5791200" cy="3519567"/>
          </a:xfrm>
          <a:prstGeom prst="rect">
            <a:avLst/>
          </a:prstGeom>
          <a:solidFill>
            <a:schemeClr val="tx1"/>
          </a:solidFill>
        </p:spPr>
      </p:pic>
    </p:spTree>
    <p:extLst>
      <p:ext uri="{BB962C8B-B14F-4D97-AF65-F5344CB8AC3E}">
        <p14:creationId xmlns:p14="http://schemas.microsoft.com/office/powerpoint/2010/main" val="68264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pic>
        <p:nvPicPr>
          <p:cNvPr id="3" name="Picture 2">
            <a:extLst>
              <a:ext uri="{FF2B5EF4-FFF2-40B4-BE49-F238E27FC236}">
                <a16:creationId xmlns:a16="http://schemas.microsoft.com/office/drawing/2014/main" id="{64D22DA2-1378-2AC4-12C7-A67525669F9B}"/>
              </a:ext>
            </a:extLst>
          </p:cNvPr>
          <p:cNvPicPr>
            <a:picLocks noChangeAspect="1"/>
          </p:cNvPicPr>
          <p:nvPr/>
        </p:nvPicPr>
        <p:blipFill>
          <a:blip r:embed="rId3"/>
          <a:stretch>
            <a:fillRect/>
          </a:stretch>
        </p:blipFill>
        <p:spPr>
          <a:xfrm>
            <a:off x="76200" y="990600"/>
            <a:ext cx="6248400" cy="4339310"/>
          </a:xfrm>
          <a:prstGeom prst="rect">
            <a:avLst/>
          </a:prstGeom>
        </p:spPr>
      </p:pic>
      <p:sp>
        <p:nvSpPr>
          <p:cNvPr id="4" name="TextBox 3">
            <a:extLst>
              <a:ext uri="{FF2B5EF4-FFF2-40B4-BE49-F238E27FC236}">
                <a16:creationId xmlns:a16="http://schemas.microsoft.com/office/drawing/2014/main" id="{C4446754-9F08-F5AB-E672-5F2406C668DA}"/>
              </a:ext>
            </a:extLst>
          </p:cNvPr>
          <p:cNvSpPr txBox="1"/>
          <p:nvPr/>
        </p:nvSpPr>
        <p:spPr>
          <a:xfrm>
            <a:off x="6629400" y="1143000"/>
            <a:ext cx="2062162" cy="3416320"/>
          </a:xfrm>
          <a:prstGeom prst="rect">
            <a:avLst/>
          </a:prstGeom>
          <a:noFill/>
        </p:spPr>
        <p:txBody>
          <a:bodyPr wrap="square" rtlCol="0">
            <a:spAutoFit/>
          </a:bodyPr>
          <a:lstStyle/>
          <a:p>
            <a:r>
              <a:rPr lang="en-US" sz="2400" dirty="0">
                <a:solidFill>
                  <a:srgbClr val="FFC000"/>
                </a:solidFill>
              </a:rPr>
              <a:t>38% of all households in the Nashua School District are non-family households. That is an extremely high percentage. </a:t>
            </a:r>
          </a:p>
        </p:txBody>
      </p:sp>
    </p:spTree>
    <p:extLst>
      <p:ext uri="{BB962C8B-B14F-4D97-AF65-F5344CB8AC3E}">
        <p14:creationId xmlns:p14="http://schemas.microsoft.com/office/powerpoint/2010/main" val="15346476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Key Findings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685201"/>
            <a:ext cx="2062162" cy="702785"/>
          </a:xfrm>
          <a:prstGeom prst="rect">
            <a:avLst/>
          </a:prstGeom>
        </p:spPr>
      </p:pic>
      <p:pic>
        <p:nvPicPr>
          <p:cNvPr id="3" name="Picture 2">
            <a:extLst>
              <a:ext uri="{FF2B5EF4-FFF2-40B4-BE49-F238E27FC236}">
                <a16:creationId xmlns:a16="http://schemas.microsoft.com/office/drawing/2014/main" id="{39D2BFA7-E235-A388-8BEA-06E808A3F61D}"/>
              </a:ext>
            </a:extLst>
          </p:cNvPr>
          <p:cNvPicPr>
            <a:picLocks noChangeAspect="1"/>
          </p:cNvPicPr>
          <p:nvPr/>
        </p:nvPicPr>
        <p:blipFill>
          <a:blip r:embed="rId3"/>
          <a:stretch>
            <a:fillRect/>
          </a:stretch>
        </p:blipFill>
        <p:spPr>
          <a:xfrm>
            <a:off x="76200" y="1053336"/>
            <a:ext cx="6781800" cy="4890263"/>
          </a:xfrm>
          <a:prstGeom prst="rect">
            <a:avLst/>
          </a:prstGeom>
        </p:spPr>
      </p:pic>
      <p:sp>
        <p:nvSpPr>
          <p:cNvPr id="4" name="TextBox 3">
            <a:extLst>
              <a:ext uri="{FF2B5EF4-FFF2-40B4-BE49-F238E27FC236}">
                <a16:creationId xmlns:a16="http://schemas.microsoft.com/office/drawing/2014/main" id="{1725E392-2986-366E-101B-581A6CBD9473}"/>
              </a:ext>
            </a:extLst>
          </p:cNvPr>
          <p:cNvSpPr txBox="1"/>
          <p:nvPr/>
        </p:nvSpPr>
        <p:spPr>
          <a:xfrm>
            <a:off x="7086600" y="1143000"/>
            <a:ext cx="1828800" cy="3477875"/>
          </a:xfrm>
          <a:prstGeom prst="rect">
            <a:avLst/>
          </a:prstGeom>
          <a:noFill/>
        </p:spPr>
        <p:txBody>
          <a:bodyPr wrap="square" rtlCol="0">
            <a:spAutoFit/>
          </a:bodyPr>
          <a:lstStyle/>
          <a:p>
            <a:r>
              <a:rPr lang="en-US" sz="2000" dirty="0">
                <a:solidFill>
                  <a:srgbClr val="FFC000"/>
                </a:solidFill>
              </a:rPr>
              <a:t>If we take only the 62% of all households in the Nashua School District that are considered families, only 41% of those have any children. </a:t>
            </a:r>
          </a:p>
        </p:txBody>
      </p:sp>
    </p:spTree>
    <p:extLst>
      <p:ext uri="{BB962C8B-B14F-4D97-AF65-F5344CB8AC3E}">
        <p14:creationId xmlns:p14="http://schemas.microsoft.com/office/powerpoint/2010/main" val="3998999825"/>
      </p:ext>
    </p:extLst>
  </p:cSld>
  <p:clrMapOvr>
    <a:masterClrMapping/>
  </p:clrMapOvr>
  <p:transition>
    <p:fade/>
  </p:transition>
</p:sld>
</file>

<file path=ppt/theme/theme1.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0776F1-9F58-4123-878B-EA2169B47B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(Gray satin design)</Template>
  <TotalTime>7287</TotalTime>
  <Words>1171</Words>
  <Application>Microsoft Office PowerPoint</Application>
  <PresentationFormat>On-screen Show (4:3)</PresentationFormat>
  <Paragraphs>89</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Courier New</vt:lpstr>
      <vt:lpstr>Segoe</vt:lpstr>
      <vt:lpstr>Wingdings</vt:lpstr>
      <vt:lpstr>Gray Segoe 4-3 template-template_April-17-2007</vt:lpstr>
      <vt:lpstr>White with Courier font for code slides</vt:lpstr>
      <vt:lpstr>Demographic Study Summary</vt:lpstr>
      <vt:lpstr>Our credentials Why we can give an opinion</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Key Findings  One demographic that is growing</vt:lpstr>
      <vt:lpstr>Key Findings</vt:lpstr>
      <vt:lpstr>Key Findings Just the opposite of what you’d expect</vt:lpstr>
      <vt:lpstr>Key Findings</vt:lpstr>
      <vt:lpstr>Key Findings</vt:lpstr>
      <vt:lpstr>Key Findings</vt:lpstr>
      <vt:lpstr>Key Findings</vt:lpstr>
      <vt:lpstr>Key Findings</vt:lpstr>
      <vt:lpstr>Key Findings</vt:lpstr>
      <vt:lpstr>Key Findings</vt:lpstr>
      <vt:lpstr>Key Findings</vt:lpstr>
      <vt:lpstr>Key Findings</vt:lpstr>
      <vt:lpstr>Key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Ozark, Nixa and Republic</dc:title>
  <dc:creator>pvsmith@sbcglobal.net</dc:creator>
  <cp:lastModifiedBy>Preston Smith</cp:lastModifiedBy>
  <cp:revision>243</cp:revision>
  <dcterms:created xsi:type="dcterms:W3CDTF">2013-05-05T15:55:41Z</dcterms:created>
  <dcterms:modified xsi:type="dcterms:W3CDTF">2023-05-19T18:05:56Z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TC102867369990</vt:lpwstr>
  </property>
</Properties>
</file>